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95" r:id="rId17"/>
    <p:sldId id="271" r:id="rId18"/>
    <p:sldId id="272" r:id="rId19"/>
    <p:sldId id="273" r:id="rId20"/>
    <p:sldId id="274" r:id="rId21"/>
    <p:sldId id="275" r:id="rId22"/>
    <p:sldId id="276" r:id="rId23"/>
    <p:sldId id="278" r:id="rId24"/>
    <p:sldId id="280" r:id="rId25"/>
    <p:sldId id="279" r:id="rId26"/>
    <p:sldId id="281" r:id="rId27"/>
    <p:sldId id="282" r:id="rId28"/>
    <p:sldId id="283" r:id="rId29"/>
    <p:sldId id="284" r:id="rId30"/>
    <p:sldId id="285" r:id="rId31"/>
    <p:sldId id="286" r:id="rId32"/>
    <p:sldId id="287" r:id="rId33"/>
    <p:sldId id="288" r:id="rId34"/>
    <p:sldId id="277" r:id="rId35"/>
    <p:sldId id="290" r:id="rId36"/>
    <p:sldId id="291" r:id="rId37"/>
    <p:sldId id="292" r:id="rId38"/>
    <p:sldId id="293" r:id="rId39"/>
    <p:sldId id="294" r:id="rId40"/>
    <p:sldId id="28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403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slide" Target="slide2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hyperlink" Target="http://www.technologystudent.com/designpro/isomet1.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5.xml"/><Relationship Id="rId1" Type="http://schemas.openxmlformats.org/officeDocument/2006/relationships/slideLayout" Target="../slideLayouts/slideLayout2.xml"/><Relationship Id="rId4" Type="http://schemas.openxmlformats.org/officeDocument/2006/relationships/slide" Target="slide34.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3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6.xml"/><Relationship Id="rId1" Type="http://schemas.openxmlformats.org/officeDocument/2006/relationships/slideLayout" Target="../slideLayouts/slideLayout1.xml"/><Relationship Id="rId4" Type="http://schemas.openxmlformats.org/officeDocument/2006/relationships/slide" Target="slide40.xml"/></Relationships>
</file>

<file path=ppt/slides/_rels/slide36.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9.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AutoCAD 2D_I</a:t>
            </a:r>
            <a:endParaRPr lang="en-US" dirty="0"/>
          </a:p>
        </p:txBody>
      </p:sp>
      <p:sp>
        <p:nvSpPr>
          <p:cNvPr id="3" name="Subtitle 2"/>
          <p:cNvSpPr>
            <a:spLocks noGrp="1"/>
          </p:cNvSpPr>
          <p:nvPr>
            <p:ph type="subTitle" idx="1"/>
          </p:nvPr>
        </p:nvSpPr>
        <p:spPr/>
        <p:txBody>
          <a:bodyPr/>
          <a:lstStyle/>
          <a:p>
            <a:r>
              <a:rPr lang="en-US" dirty="0" smtClean="0"/>
              <a:t>Module 4: Isometric Drawing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0"/>
            <a:ext cx="8229600" cy="2209800"/>
          </a:xfrm>
        </p:spPr>
        <p:txBody>
          <a:bodyPr>
            <a:normAutofit/>
          </a:bodyPr>
          <a:lstStyle/>
          <a:p>
            <a:pPr marL="0" indent="0">
              <a:buNone/>
            </a:pPr>
            <a:r>
              <a:rPr lang="en-US" sz="4000" dirty="0" smtClean="0"/>
              <a:t>In this Module, we’re Going to study about the Isometric Pictorial drawing and the Oblique pictorial drawing</a:t>
            </a:r>
            <a:endParaRPr lang="en-US" sz="4000" dirty="0"/>
          </a:p>
        </p:txBody>
      </p:sp>
      <p:sp>
        <p:nvSpPr>
          <p:cNvPr id="4" name="Oval 3"/>
          <p:cNvSpPr/>
          <p:nvPr/>
        </p:nvSpPr>
        <p:spPr>
          <a:xfrm>
            <a:off x="5410200" y="4343400"/>
            <a:ext cx="2590800" cy="1447800"/>
          </a:xfrm>
          <a:prstGeom prst="ellipse">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Oblique Drawing</a:t>
            </a:r>
            <a:endParaRPr lang="en-US" sz="2800" dirty="0"/>
          </a:p>
        </p:txBody>
      </p:sp>
      <p:sp>
        <p:nvSpPr>
          <p:cNvPr id="5" name="Oval 4">
            <a:hlinkClick r:id="rId2" action="ppaction://hlinksldjump"/>
          </p:cNvPr>
          <p:cNvSpPr/>
          <p:nvPr/>
        </p:nvSpPr>
        <p:spPr>
          <a:xfrm>
            <a:off x="990600" y="4419600"/>
            <a:ext cx="2590800" cy="14478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1">
                    <a:lumMod val="75000"/>
                  </a:schemeClr>
                </a:solidFill>
              </a:rPr>
              <a:t>Isometric Drawing</a:t>
            </a:r>
            <a:endParaRPr lang="en-US" sz="28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chemeClr val="accent1">
                    <a:lumMod val="75000"/>
                  </a:schemeClr>
                </a:solidFill>
              </a:rPr>
              <a:t>Isometric drawing</a:t>
            </a:r>
            <a:endParaRPr lang="en-US" dirty="0">
              <a:solidFill>
                <a:schemeClr val="accent1">
                  <a:lumMod val="75000"/>
                </a:schemeClr>
              </a:solidFill>
            </a:endParaRPr>
          </a:p>
        </p:txBody>
      </p:sp>
      <p:sp>
        <p:nvSpPr>
          <p:cNvPr id="5" name="Rectangle 4">
            <a:hlinkClick r:id="rId2" action="ppaction://hlinksldjump"/>
          </p:cNvPr>
          <p:cNvSpPr/>
          <p:nvPr/>
        </p:nvSpPr>
        <p:spPr>
          <a:xfrm>
            <a:off x="990600" y="3048000"/>
            <a:ext cx="2667000" cy="1295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Drawing a cube</a:t>
            </a:r>
            <a:endParaRPr lang="en-US" sz="2400" dirty="0">
              <a:solidFill>
                <a:schemeClr val="tx1"/>
              </a:solidFill>
            </a:endParaRPr>
          </a:p>
        </p:txBody>
      </p:sp>
      <p:sp>
        <p:nvSpPr>
          <p:cNvPr id="6" name="Oval 5">
            <a:hlinkClick r:id="rId3" action="ppaction://hlinksldjump"/>
          </p:cNvPr>
          <p:cNvSpPr/>
          <p:nvPr/>
        </p:nvSpPr>
        <p:spPr>
          <a:xfrm>
            <a:off x="5410200" y="2895600"/>
            <a:ext cx="2743200" cy="1447800"/>
          </a:xfrm>
          <a:prstGeom prst="ellipse">
            <a:avLst/>
          </a:prstGeom>
          <a:solidFill>
            <a:srgbClr val="DC40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Drawing circles or cylinders</a:t>
            </a:r>
            <a:endParaRPr lang="en-US" sz="2400" dirty="0">
              <a:solidFill>
                <a:schemeClr val="tx1"/>
              </a:solidFill>
            </a:endParaRPr>
          </a:p>
        </p:txBody>
      </p:sp>
      <p:sp>
        <p:nvSpPr>
          <p:cNvPr id="7" name="Right Arrow 6">
            <a:hlinkClick r:id="rId4" action="ppaction://hlinksldjump"/>
          </p:cNvPr>
          <p:cNvSpPr/>
          <p:nvPr/>
        </p:nvSpPr>
        <p:spPr>
          <a:xfrm>
            <a:off x="6019800" y="5410200"/>
            <a:ext cx="2133600" cy="1143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600" b="1" dirty="0">
                <a:solidFill>
                  <a:srgbClr val="002060"/>
                </a:solidFill>
              </a:rPr>
              <a:t>Isometric drawing of a </a:t>
            </a:r>
            <a:r>
              <a:rPr lang="en-US" sz="3600" b="1" dirty="0" smtClean="0">
                <a:solidFill>
                  <a:srgbClr val="002060"/>
                </a:solidFill>
              </a:rPr>
              <a:t>cube</a:t>
            </a:r>
            <a:endParaRPr lang="en-US" sz="3600" dirty="0">
              <a:solidFill>
                <a:srgbClr val="002060"/>
              </a:solidFill>
            </a:endParaRPr>
          </a:p>
        </p:txBody>
      </p:sp>
      <p:sp>
        <p:nvSpPr>
          <p:cNvPr id="3" name="Content Placeholder 2"/>
          <p:cNvSpPr>
            <a:spLocks noGrp="1"/>
          </p:cNvSpPr>
          <p:nvPr>
            <p:ph idx="1"/>
          </p:nvPr>
        </p:nvSpPr>
        <p:spPr/>
        <p:txBody>
          <a:bodyPr>
            <a:normAutofit/>
          </a:bodyPr>
          <a:lstStyle/>
          <a:p>
            <a:pPr marL="0" indent="0">
              <a:buNone/>
            </a:pPr>
            <a:r>
              <a:rPr lang="en-US" sz="2800" dirty="0" smtClean="0"/>
              <a:t>1. Draw two basic 30 degree (to the horizontal line) guidelines, one to the left and one to the right, plus a vertical guideline in the centre of the drawing as shown in the figure below. This will guide the isometric drawing of the cube. The required tools are shown below</a:t>
            </a:r>
          </a:p>
          <a:p>
            <a:pPr marL="0" indent="0">
              <a:buNone/>
            </a:pPr>
            <a:endParaRPr lang="en-US" sz="2800" dirty="0"/>
          </a:p>
        </p:txBody>
      </p:sp>
      <p:pic>
        <p:nvPicPr>
          <p:cNvPr id="4098" name="Picture 2"/>
          <p:cNvPicPr>
            <a:picLocks noChangeAspect="1" noChangeArrowheads="1"/>
          </p:cNvPicPr>
          <p:nvPr/>
        </p:nvPicPr>
        <p:blipFill>
          <a:blip r:embed="rId2" cstate="print"/>
          <a:srcRect l="31816" t="43158" r="46535" b="32631"/>
          <a:stretch>
            <a:fillRect/>
          </a:stretch>
        </p:blipFill>
        <p:spPr bwMode="auto">
          <a:xfrm>
            <a:off x="533400" y="4213654"/>
            <a:ext cx="3505200" cy="2415746"/>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l="39310" t="58559" r="35103" b="10779"/>
          <a:stretch>
            <a:fillRect/>
          </a:stretch>
        </p:blipFill>
        <p:spPr bwMode="auto">
          <a:xfrm>
            <a:off x="4191000" y="4133427"/>
            <a:ext cx="3352800" cy="2495973"/>
          </a:xfrm>
          <a:prstGeom prst="rect">
            <a:avLst/>
          </a:prstGeom>
          <a:noFill/>
          <a:ln w="9525">
            <a:noFill/>
            <a:miter lim="800000"/>
            <a:headEnd/>
            <a:tailEnd/>
          </a:ln>
        </p:spPr>
      </p:pic>
      <p:sp>
        <p:nvSpPr>
          <p:cNvPr id="6" name="Right Arrow 5">
            <a:hlinkClick r:id="rId4" action="ppaction://hlinksldjump"/>
          </p:cNvPr>
          <p:cNvSpPr/>
          <p:nvPr/>
        </p:nvSpPr>
        <p:spPr>
          <a:xfrm>
            <a:off x="7696200" y="5867400"/>
            <a:ext cx="12192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600" b="1" dirty="0">
                <a:solidFill>
                  <a:srgbClr val="002060"/>
                </a:solidFill>
              </a:rPr>
              <a:t>Isometric drawing of a </a:t>
            </a:r>
            <a:r>
              <a:rPr lang="en-US" sz="3600" b="1" dirty="0" smtClean="0">
                <a:solidFill>
                  <a:srgbClr val="002060"/>
                </a:solidFill>
              </a:rPr>
              <a:t>cube</a:t>
            </a:r>
            <a:endParaRPr lang="en-US" sz="3600" dirty="0">
              <a:solidFill>
                <a:srgbClr val="002060"/>
              </a:solidFill>
            </a:endParaRPr>
          </a:p>
        </p:txBody>
      </p:sp>
      <p:sp>
        <p:nvSpPr>
          <p:cNvPr id="3" name="Content Placeholder 2"/>
          <p:cNvSpPr>
            <a:spLocks noGrp="1"/>
          </p:cNvSpPr>
          <p:nvPr>
            <p:ph idx="1"/>
          </p:nvPr>
        </p:nvSpPr>
        <p:spPr/>
        <p:txBody>
          <a:bodyPr>
            <a:normAutofit/>
          </a:bodyPr>
          <a:lstStyle/>
          <a:p>
            <a:pPr marL="0" indent="0">
              <a:buNone/>
            </a:pPr>
            <a:r>
              <a:rPr lang="en-US" sz="2800" dirty="0" smtClean="0"/>
              <a:t>2. Draw guidelines to help start constructing the left and right sides of the cube. Remember to use a 30 degree set square for the 'angled' lines. See the figure below</a:t>
            </a:r>
            <a:endParaRPr lang="en-US" sz="2800" dirty="0"/>
          </a:p>
        </p:txBody>
      </p:sp>
      <p:pic>
        <p:nvPicPr>
          <p:cNvPr id="5122" name="Picture 2"/>
          <p:cNvPicPr>
            <a:picLocks noChangeAspect="1" noChangeArrowheads="1"/>
          </p:cNvPicPr>
          <p:nvPr/>
        </p:nvPicPr>
        <p:blipFill>
          <a:blip r:embed="rId2" cstate="print"/>
          <a:srcRect l="25249" t="42819" r="41695" b="16756"/>
          <a:stretch>
            <a:fillRect/>
          </a:stretch>
        </p:blipFill>
        <p:spPr bwMode="auto">
          <a:xfrm>
            <a:off x="2438400" y="3356299"/>
            <a:ext cx="3886200" cy="2987351"/>
          </a:xfrm>
          <a:prstGeom prst="rect">
            <a:avLst/>
          </a:prstGeom>
          <a:noFill/>
          <a:ln w="9525">
            <a:noFill/>
            <a:miter lim="800000"/>
            <a:headEnd/>
            <a:tailEnd/>
          </a:ln>
        </p:spPr>
      </p:pic>
      <p:sp>
        <p:nvSpPr>
          <p:cNvPr id="7" name="Right Arrow 6">
            <a:hlinkClick r:id="rId3" action="ppaction://hlinksldjump"/>
          </p:cNvPr>
          <p:cNvSpPr/>
          <p:nvPr/>
        </p:nvSpPr>
        <p:spPr>
          <a:xfrm>
            <a:off x="7696200" y="5867400"/>
            <a:ext cx="12192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600" b="1" dirty="0">
                <a:solidFill>
                  <a:srgbClr val="002060"/>
                </a:solidFill>
              </a:rPr>
              <a:t>Isometric drawing of a </a:t>
            </a:r>
            <a:r>
              <a:rPr lang="en-US" sz="3600" b="1" dirty="0" smtClean="0">
                <a:solidFill>
                  <a:srgbClr val="002060"/>
                </a:solidFill>
              </a:rPr>
              <a:t>cube</a:t>
            </a:r>
            <a:endParaRPr lang="en-US" sz="3600" dirty="0">
              <a:solidFill>
                <a:srgbClr val="002060"/>
              </a:solidFill>
            </a:endParaRPr>
          </a:p>
        </p:txBody>
      </p:sp>
      <p:sp>
        <p:nvSpPr>
          <p:cNvPr id="3" name="Content Placeholder 2"/>
          <p:cNvSpPr>
            <a:spLocks noGrp="1"/>
          </p:cNvSpPr>
          <p:nvPr>
            <p:ph idx="1"/>
          </p:nvPr>
        </p:nvSpPr>
        <p:spPr/>
        <p:txBody>
          <a:bodyPr>
            <a:normAutofit/>
          </a:bodyPr>
          <a:lstStyle/>
          <a:p>
            <a:pPr marL="0" indent="0">
              <a:buNone/>
            </a:pPr>
            <a:r>
              <a:rPr lang="en-US" sz="2800" dirty="0" smtClean="0"/>
              <a:t>3. The top of the cube can be drawn quite easily by using the set square to draw one edge of the top and then ‘flipping’ it over to draw the other. See the figure below</a:t>
            </a:r>
            <a:endParaRPr lang="en-US" sz="2800" dirty="0"/>
          </a:p>
        </p:txBody>
      </p:sp>
      <p:pic>
        <p:nvPicPr>
          <p:cNvPr id="6146" name="Picture 2"/>
          <p:cNvPicPr>
            <a:picLocks noChangeAspect="1" noChangeArrowheads="1"/>
          </p:cNvPicPr>
          <p:nvPr/>
        </p:nvPicPr>
        <p:blipFill>
          <a:blip r:embed="rId2" cstate="print"/>
          <a:srcRect l="12086" t="35152" r="56313" b="29697"/>
          <a:stretch>
            <a:fillRect/>
          </a:stretch>
        </p:blipFill>
        <p:spPr bwMode="auto">
          <a:xfrm>
            <a:off x="2819400" y="3561360"/>
            <a:ext cx="4038600" cy="2858490"/>
          </a:xfrm>
          <a:prstGeom prst="rect">
            <a:avLst/>
          </a:prstGeom>
          <a:noFill/>
          <a:ln w="9525">
            <a:noFill/>
            <a:miter lim="800000"/>
            <a:headEnd/>
            <a:tailEnd/>
          </a:ln>
        </p:spPr>
      </p:pic>
      <p:sp>
        <p:nvSpPr>
          <p:cNvPr id="6" name="Right Arrow 5">
            <a:hlinkClick r:id="rId3" action="ppaction://hlinksldjump"/>
          </p:cNvPr>
          <p:cNvSpPr/>
          <p:nvPr/>
        </p:nvSpPr>
        <p:spPr>
          <a:xfrm>
            <a:off x="7696200" y="5867400"/>
            <a:ext cx="12192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600" b="1" dirty="0">
                <a:solidFill>
                  <a:srgbClr val="002060"/>
                </a:solidFill>
              </a:rPr>
              <a:t>Isometric drawing of a </a:t>
            </a:r>
            <a:r>
              <a:rPr lang="en-US" sz="3600" b="1" dirty="0" smtClean="0">
                <a:solidFill>
                  <a:srgbClr val="002060"/>
                </a:solidFill>
              </a:rPr>
              <a:t>cube</a:t>
            </a:r>
            <a:endParaRPr lang="en-US" sz="3600" dirty="0">
              <a:solidFill>
                <a:srgbClr val="002060"/>
              </a:solidFill>
            </a:endParaRPr>
          </a:p>
        </p:txBody>
      </p:sp>
      <p:sp>
        <p:nvSpPr>
          <p:cNvPr id="3" name="Content Placeholder 2"/>
          <p:cNvSpPr>
            <a:spLocks noGrp="1"/>
          </p:cNvSpPr>
          <p:nvPr>
            <p:ph idx="1"/>
          </p:nvPr>
        </p:nvSpPr>
        <p:spPr/>
        <p:txBody>
          <a:bodyPr>
            <a:normAutofit/>
          </a:bodyPr>
          <a:lstStyle/>
          <a:p>
            <a:pPr marL="0" indent="0">
              <a:buNone/>
            </a:pPr>
            <a:r>
              <a:rPr lang="en-US" sz="2800" dirty="0" smtClean="0"/>
              <a:t>4. The Final isometric drawing of the cube is shown in the figure below</a:t>
            </a:r>
            <a:endParaRPr lang="en-US" sz="2800" dirty="0"/>
          </a:p>
        </p:txBody>
      </p:sp>
      <p:pic>
        <p:nvPicPr>
          <p:cNvPr id="7169" name="Picture 1"/>
          <p:cNvPicPr>
            <a:picLocks noChangeAspect="1" noChangeArrowheads="1"/>
          </p:cNvPicPr>
          <p:nvPr/>
        </p:nvPicPr>
        <p:blipFill>
          <a:blip r:embed="rId2" cstate="print"/>
          <a:srcRect l="30376" t="48965" r="57590" b="32126"/>
          <a:stretch>
            <a:fillRect/>
          </a:stretch>
        </p:blipFill>
        <p:spPr bwMode="auto">
          <a:xfrm>
            <a:off x="3657600" y="2362200"/>
            <a:ext cx="3048000" cy="2982452"/>
          </a:xfrm>
          <a:prstGeom prst="rect">
            <a:avLst/>
          </a:prstGeom>
          <a:noFill/>
          <a:ln w="9525">
            <a:noFill/>
            <a:miter lim="800000"/>
            <a:headEnd/>
            <a:tailEnd/>
          </a:ln>
        </p:spPr>
      </p:pic>
      <p:sp>
        <p:nvSpPr>
          <p:cNvPr id="6" name="Right Arrow 5">
            <a:hlinkClick r:id="rId3" action="ppaction://hlinksldjump"/>
          </p:cNvPr>
          <p:cNvSpPr/>
          <p:nvPr/>
        </p:nvSpPr>
        <p:spPr>
          <a:xfrm>
            <a:off x="6934200" y="5867400"/>
            <a:ext cx="14478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600" b="1" dirty="0">
                <a:solidFill>
                  <a:srgbClr val="002060"/>
                </a:solidFill>
              </a:rPr>
              <a:t>Isometric drawing of a </a:t>
            </a:r>
            <a:r>
              <a:rPr lang="en-US" sz="3600" b="1" dirty="0" smtClean="0">
                <a:solidFill>
                  <a:srgbClr val="002060"/>
                </a:solidFill>
              </a:rPr>
              <a:t>cube</a:t>
            </a:r>
            <a:endParaRPr lang="en-US" sz="3600" dirty="0">
              <a:solidFill>
                <a:srgbClr val="002060"/>
              </a:solidFill>
            </a:endParaRPr>
          </a:p>
        </p:txBody>
      </p:sp>
      <p:sp>
        <p:nvSpPr>
          <p:cNvPr id="3" name="Content Placeholder 2"/>
          <p:cNvSpPr>
            <a:spLocks noGrp="1"/>
          </p:cNvSpPr>
          <p:nvPr>
            <p:ph idx="1"/>
          </p:nvPr>
        </p:nvSpPr>
        <p:spPr/>
        <p:txBody>
          <a:bodyPr>
            <a:normAutofit/>
          </a:bodyPr>
          <a:lstStyle/>
          <a:p>
            <a:pPr marL="0" indent="0">
              <a:buNone/>
            </a:pPr>
            <a:r>
              <a:rPr lang="en-US" sz="2800" dirty="0" smtClean="0"/>
              <a:t>For More Clarification, you can Visit the following Link which will help you draw an isometric cube</a:t>
            </a:r>
          </a:p>
          <a:p>
            <a:pPr marL="0" indent="0">
              <a:buNone/>
            </a:pPr>
            <a:r>
              <a:rPr lang="en-US" sz="2800" u="sng" smtClean="0">
                <a:hlinkClick r:id="rId2"/>
              </a:rPr>
              <a:t>http://www.technologystudent.com/designpro/isomet1.htm</a:t>
            </a:r>
            <a:endParaRPr lang="en-US" sz="2800" dirty="0"/>
          </a:p>
        </p:txBody>
      </p:sp>
      <p:sp>
        <p:nvSpPr>
          <p:cNvPr id="7" name="Left Arrow 6">
            <a:hlinkClick r:id="rId3" action="ppaction://hlinksldjump"/>
          </p:cNvPr>
          <p:cNvSpPr/>
          <p:nvPr/>
        </p:nvSpPr>
        <p:spPr>
          <a:xfrm>
            <a:off x="7010400" y="5562600"/>
            <a:ext cx="1752600" cy="1066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2800" b="1" dirty="0">
                <a:solidFill>
                  <a:srgbClr val="0070C0"/>
                </a:solidFill>
              </a:rPr>
              <a:t>Isometric drawing of circles and </a:t>
            </a:r>
            <a:r>
              <a:rPr lang="en-US" sz="2800" b="1" dirty="0" smtClean="0">
                <a:solidFill>
                  <a:srgbClr val="0070C0"/>
                </a:solidFill>
              </a:rPr>
              <a:t>cylinders</a:t>
            </a:r>
            <a:endParaRPr lang="en-US" sz="2800" dirty="0">
              <a:solidFill>
                <a:srgbClr val="0070C0"/>
              </a:solidFill>
            </a:endParaRPr>
          </a:p>
        </p:txBody>
      </p:sp>
      <p:sp>
        <p:nvSpPr>
          <p:cNvPr id="3" name="Content Placeholder 2"/>
          <p:cNvSpPr>
            <a:spLocks noGrp="1"/>
          </p:cNvSpPr>
          <p:nvPr>
            <p:ph idx="1"/>
          </p:nvPr>
        </p:nvSpPr>
        <p:spPr>
          <a:xfrm>
            <a:off x="457200" y="1600200"/>
            <a:ext cx="4572000" cy="4525963"/>
          </a:xfrm>
        </p:spPr>
        <p:txBody>
          <a:bodyPr>
            <a:normAutofit/>
          </a:bodyPr>
          <a:lstStyle/>
          <a:p>
            <a:pPr marL="0" indent="0" algn="just">
              <a:buNone/>
            </a:pPr>
            <a:r>
              <a:rPr lang="en-US" dirty="0" smtClean="0"/>
              <a:t>1. Construct an isometric square 60 mm by 60mm mm using 30, and 60 degree set square as shown in the figure below. The isometric square will be used to draw the isometric circle.</a:t>
            </a:r>
          </a:p>
        </p:txBody>
      </p:sp>
      <p:pic>
        <p:nvPicPr>
          <p:cNvPr id="28675" name="Picture 3"/>
          <p:cNvPicPr>
            <a:picLocks noChangeAspect="1" noChangeArrowheads="1"/>
          </p:cNvPicPr>
          <p:nvPr/>
        </p:nvPicPr>
        <p:blipFill>
          <a:blip r:embed="rId2" cstate="print"/>
          <a:srcRect l="28516" t="42082" r="49471" b="12941"/>
          <a:stretch>
            <a:fillRect/>
          </a:stretch>
        </p:blipFill>
        <p:spPr bwMode="auto">
          <a:xfrm>
            <a:off x="5257800" y="1676400"/>
            <a:ext cx="3048000" cy="3925455"/>
          </a:xfrm>
          <a:prstGeom prst="rect">
            <a:avLst/>
          </a:prstGeom>
          <a:noFill/>
          <a:ln w="9525">
            <a:noFill/>
            <a:miter lim="800000"/>
            <a:headEnd/>
            <a:tailEnd/>
          </a:ln>
        </p:spPr>
      </p:pic>
      <p:sp>
        <p:nvSpPr>
          <p:cNvPr id="6" name="Right Arrow 5">
            <a:hlinkClick r:id="rId3" action="ppaction://hlinksldjump"/>
          </p:cNvPr>
          <p:cNvSpPr/>
          <p:nvPr/>
        </p:nvSpPr>
        <p:spPr>
          <a:xfrm>
            <a:off x="6934200" y="5867400"/>
            <a:ext cx="14478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2800" b="1" dirty="0">
                <a:solidFill>
                  <a:srgbClr val="0070C0"/>
                </a:solidFill>
              </a:rPr>
              <a:t>Isometric drawing of circles and </a:t>
            </a:r>
            <a:r>
              <a:rPr lang="en-US" sz="2800" b="1" dirty="0" smtClean="0">
                <a:solidFill>
                  <a:srgbClr val="0070C0"/>
                </a:solidFill>
              </a:rPr>
              <a:t>cylinders</a:t>
            </a:r>
            <a:endParaRPr lang="en-US" sz="2800" dirty="0">
              <a:solidFill>
                <a:srgbClr val="0070C0"/>
              </a:solidFill>
            </a:endParaRPr>
          </a:p>
        </p:txBody>
      </p:sp>
      <p:sp>
        <p:nvSpPr>
          <p:cNvPr id="3" name="Content Placeholder 2"/>
          <p:cNvSpPr>
            <a:spLocks noGrp="1"/>
          </p:cNvSpPr>
          <p:nvPr>
            <p:ph idx="1"/>
          </p:nvPr>
        </p:nvSpPr>
        <p:spPr>
          <a:xfrm>
            <a:off x="457200" y="1600200"/>
            <a:ext cx="4572000" cy="4525963"/>
          </a:xfrm>
        </p:spPr>
        <p:txBody>
          <a:bodyPr>
            <a:normAutofit/>
          </a:bodyPr>
          <a:lstStyle/>
          <a:p>
            <a:pPr marL="0" indent="0">
              <a:buNone/>
            </a:pPr>
            <a:r>
              <a:rPr lang="en-US" dirty="0" smtClean="0"/>
              <a:t>2. Construct a perpendicular bisector from each side of the isometric square, then draw two perpendicular bisectors (center lines) from each midpoint as shown on the Fig.4.9.</a:t>
            </a:r>
            <a:endParaRPr lang="en-US" dirty="0"/>
          </a:p>
        </p:txBody>
      </p:sp>
      <p:pic>
        <p:nvPicPr>
          <p:cNvPr id="29698" name="Picture 2"/>
          <p:cNvPicPr>
            <a:picLocks noChangeAspect="1" noChangeArrowheads="1"/>
          </p:cNvPicPr>
          <p:nvPr/>
        </p:nvPicPr>
        <p:blipFill>
          <a:blip r:embed="rId2" cstate="print"/>
          <a:srcRect l="27875" t="29497" r="48431" b="26295"/>
          <a:stretch>
            <a:fillRect/>
          </a:stretch>
        </p:blipFill>
        <p:spPr bwMode="auto">
          <a:xfrm>
            <a:off x="5257800" y="1768476"/>
            <a:ext cx="3317421" cy="3870324"/>
          </a:xfrm>
          <a:prstGeom prst="rect">
            <a:avLst/>
          </a:prstGeom>
          <a:noFill/>
          <a:ln w="9525">
            <a:noFill/>
            <a:miter lim="800000"/>
            <a:headEnd/>
            <a:tailEnd/>
          </a:ln>
        </p:spPr>
      </p:pic>
      <p:sp>
        <p:nvSpPr>
          <p:cNvPr id="6" name="Right Arrow 5">
            <a:hlinkClick r:id="rId3" action="ppaction://hlinksldjump"/>
          </p:cNvPr>
          <p:cNvSpPr/>
          <p:nvPr/>
        </p:nvSpPr>
        <p:spPr>
          <a:xfrm>
            <a:off x="6934200" y="5867400"/>
            <a:ext cx="14478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2800" b="1" dirty="0">
                <a:solidFill>
                  <a:srgbClr val="0070C0"/>
                </a:solidFill>
              </a:rPr>
              <a:t>Isometric drawing of circles and </a:t>
            </a:r>
            <a:r>
              <a:rPr lang="en-US" sz="2800" b="1" dirty="0" smtClean="0">
                <a:solidFill>
                  <a:srgbClr val="0070C0"/>
                </a:solidFill>
              </a:rPr>
              <a:t>cylinders</a:t>
            </a:r>
            <a:endParaRPr lang="en-US" sz="2800" dirty="0">
              <a:solidFill>
                <a:srgbClr val="0070C0"/>
              </a:solidFill>
            </a:endParaRPr>
          </a:p>
        </p:txBody>
      </p:sp>
      <p:sp>
        <p:nvSpPr>
          <p:cNvPr id="3" name="Content Placeholder 2"/>
          <p:cNvSpPr>
            <a:spLocks noGrp="1"/>
          </p:cNvSpPr>
          <p:nvPr>
            <p:ph idx="1"/>
          </p:nvPr>
        </p:nvSpPr>
        <p:spPr>
          <a:xfrm>
            <a:off x="457200" y="1600200"/>
            <a:ext cx="4572000" cy="4525963"/>
          </a:xfrm>
        </p:spPr>
        <p:txBody>
          <a:bodyPr>
            <a:normAutofit/>
          </a:bodyPr>
          <a:lstStyle/>
          <a:p>
            <a:pPr marL="0" indent="0">
              <a:buNone/>
            </a:pPr>
            <a:r>
              <a:rPr lang="en-US" dirty="0" smtClean="0"/>
              <a:t>3. Locate the two centers. By campus draw the two arcs as shown on the Figure.</a:t>
            </a:r>
            <a:endParaRPr lang="en-US" dirty="0"/>
          </a:p>
        </p:txBody>
      </p:sp>
      <p:pic>
        <p:nvPicPr>
          <p:cNvPr id="30722" name="Picture 2"/>
          <p:cNvPicPr>
            <a:picLocks noChangeAspect="1" noChangeArrowheads="1"/>
          </p:cNvPicPr>
          <p:nvPr/>
        </p:nvPicPr>
        <p:blipFill>
          <a:blip r:embed="rId2" cstate="print"/>
          <a:srcRect l="30614" t="30048" r="47971" b="25793"/>
          <a:stretch>
            <a:fillRect/>
          </a:stretch>
        </p:blipFill>
        <p:spPr bwMode="auto">
          <a:xfrm>
            <a:off x="5562600" y="1740176"/>
            <a:ext cx="2590800" cy="3365224"/>
          </a:xfrm>
          <a:prstGeom prst="rect">
            <a:avLst/>
          </a:prstGeom>
          <a:noFill/>
          <a:ln w="9525">
            <a:noFill/>
            <a:miter lim="800000"/>
            <a:headEnd/>
            <a:tailEnd/>
          </a:ln>
        </p:spPr>
      </p:pic>
      <p:sp>
        <p:nvSpPr>
          <p:cNvPr id="6" name="Right Arrow 5">
            <a:hlinkClick r:id="rId3" action="ppaction://hlinksldjump"/>
          </p:cNvPr>
          <p:cNvSpPr/>
          <p:nvPr/>
        </p:nvSpPr>
        <p:spPr>
          <a:xfrm>
            <a:off x="6934200" y="5867400"/>
            <a:ext cx="14478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Module Objectives</a:t>
            </a:r>
            <a:endParaRPr lang="en-US" dirty="0">
              <a:solidFill>
                <a:srgbClr val="002060"/>
              </a:solidFill>
            </a:endParaRPr>
          </a:p>
        </p:txBody>
      </p:sp>
      <p:sp>
        <p:nvSpPr>
          <p:cNvPr id="3" name="Content Placeholder 2"/>
          <p:cNvSpPr>
            <a:spLocks noGrp="1"/>
          </p:cNvSpPr>
          <p:nvPr>
            <p:ph idx="1"/>
          </p:nvPr>
        </p:nvSpPr>
        <p:spPr/>
        <p:txBody>
          <a:bodyPr/>
          <a:lstStyle/>
          <a:p>
            <a:pPr lvl="0"/>
            <a:r>
              <a:rPr lang="en-US" dirty="0" smtClean="0"/>
              <a:t>Explain the difference between Isometric and oblique drawing.</a:t>
            </a:r>
          </a:p>
          <a:p>
            <a:pPr lvl="0"/>
            <a:r>
              <a:rPr lang="en-US" dirty="0" smtClean="0"/>
              <a:t>Correctly produce an isometric drawing for cubes, circles, and cylinders </a:t>
            </a:r>
          </a:p>
          <a:p>
            <a:pPr lvl="0"/>
            <a:r>
              <a:rPr lang="en-US" dirty="0" smtClean="0"/>
              <a:t>Correctly produce oblique drawings for cubes, circles and cylinders.</a:t>
            </a:r>
          </a:p>
          <a:p>
            <a:pPr lvl="0"/>
            <a:r>
              <a:rPr lang="en-US" dirty="0" smtClean="0"/>
              <a:t>Draw isometric and oblique drawings for a combination of cubes, circles, and cylinders.</a:t>
            </a: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2800" b="1" dirty="0">
                <a:solidFill>
                  <a:srgbClr val="0070C0"/>
                </a:solidFill>
              </a:rPr>
              <a:t>Isometric drawing of circles and </a:t>
            </a:r>
            <a:r>
              <a:rPr lang="en-US" sz="2800" b="1" dirty="0" smtClean="0">
                <a:solidFill>
                  <a:srgbClr val="0070C0"/>
                </a:solidFill>
              </a:rPr>
              <a:t>cylinders</a:t>
            </a:r>
            <a:endParaRPr lang="en-US" sz="2800" dirty="0">
              <a:solidFill>
                <a:srgbClr val="0070C0"/>
              </a:solidFill>
            </a:endParaRPr>
          </a:p>
        </p:txBody>
      </p:sp>
      <p:sp>
        <p:nvSpPr>
          <p:cNvPr id="3" name="Content Placeholder 2"/>
          <p:cNvSpPr>
            <a:spLocks noGrp="1"/>
          </p:cNvSpPr>
          <p:nvPr>
            <p:ph idx="1"/>
          </p:nvPr>
        </p:nvSpPr>
        <p:spPr>
          <a:xfrm>
            <a:off x="457200" y="1600200"/>
            <a:ext cx="4572000" cy="4525963"/>
          </a:xfrm>
        </p:spPr>
        <p:txBody>
          <a:bodyPr>
            <a:normAutofit/>
          </a:bodyPr>
          <a:lstStyle/>
          <a:p>
            <a:pPr marL="0" indent="0">
              <a:buNone/>
            </a:pPr>
            <a:r>
              <a:rPr lang="en-US" dirty="0" smtClean="0"/>
              <a:t>4. Draw the arcs with these centers and tangent to isometric square. The final front side isometric circle (ellipse) is shown on the Figure</a:t>
            </a:r>
            <a:endParaRPr lang="en-US" dirty="0"/>
          </a:p>
        </p:txBody>
      </p:sp>
      <p:pic>
        <p:nvPicPr>
          <p:cNvPr id="31746" name="Picture 2"/>
          <p:cNvPicPr>
            <a:picLocks noChangeAspect="1" noChangeArrowheads="1"/>
          </p:cNvPicPr>
          <p:nvPr/>
        </p:nvPicPr>
        <p:blipFill>
          <a:blip r:embed="rId2" cstate="print"/>
          <a:srcRect l="31064" t="29787" r="48172" b="24734"/>
          <a:stretch>
            <a:fillRect/>
          </a:stretch>
        </p:blipFill>
        <p:spPr bwMode="auto">
          <a:xfrm>
            <a:off x="5638800" y="1584152"/>
            <a:ext cx="2362200" cy="3235498"/>
          </a:xfrm>
          <a:prstGeom prst="rect">
            <a:avLst/>
          </a:prstGeom>
          <a:noFill/>
          <a:ln w="9525">
            <a:noFill/>
            <a:miter lim="800000"/>
            <a:headEnd/>
            <a:tailEnd/>
          </a:ln>
        </p:spPr>
      </p:pic>
      <p:sp>
        <p:nvSpPr>
          <p:cNvPr id="6" name="Right Arrow 5">
            <a:hlinkClick r:id="rId3" action="ppaction://hlinksldjump"/>
          </p:cNvPr>
          <p:cNvSpPr/>
          <p:nvPr/>
        </p:nvSpPr>
        <p:spPr>
          <a:xfrm>
            <a:off x="6934200" y="5867400"/>
            <a:ext cx="14478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2800" b="1" dirty="0">
                <a:solidFill>
                  <a:srgbClr val="0070C0"/>
                </a:solidFill>
              </a:rPr>
              <a:t>Isometric drawing of circles and </a:t>
            </a:r>
            <a:r>
              <a:rPr lang="en-US" sz="2800" b="1" dirty="0" smtClean="0">
                <a:solidFill>
                  <a:srgbClr val="0070C0"/>
                </a:solidFill>
              </a:rPr>
              <a:t>cylinders</a:t>
            </a:r>
            <a:endParaRPr lang="en-US" sz="2800" dirty="0">
              <a:solidFill>
                <a:srgbClr val="0070C0"/>
              </a:solidFill>
            </a:endParaRPr>
          </a:p>
        </p:txBody>
      </p:sp>
      <p:sp>
        <p:nvSpPr>
          <p:cNvPr id="3" name="Content Placeholder 2"/>
          <p:cNvSpPr>
            <a:spLocks noGrp="1"/>
          </p:cNvSpPr>
          <p:nvPr>
            <p:ph idx="1"/>
          </p:nvPr>
        </p:nvSpPr>
        <p:spPr>
          <a:xfrm>
            <a:off x="457200" y="1600200"/>
            <a:ext cx="4572000" cy="4525963"/>
          </a:xfrm>
        </p:spPr>
        <p:txBody>
          <a:bodyPr>
            <a:normAutofit/>
          </a:bodyPr>
          <a:lstStyle/>
          <a:p>
            <a:pPr marL="0" indent="0">
              <a:buNone/>
            </a:pPr>
            <a:r>
              <a:rPr lang="en-US" dirty="0" smtClean="0"/>
              <a:t>5. The isometric circle (Ellipse) in Front, Right and Top views is shown in the figure.</a:t>
            </a:r>
            <a:endParaRPr lang="en-US" dirty="0"/>
          </a:p>
        </p:txBody>
      </p:sp>
      <p:pic>
        <p:nvPicPr>
          <p:cNvPr id="32770" name="Picture 2"/>
          <p:cNvPicPr>
            <a:picLocks noChangeAspect="1" noChangeArrowheads="1"/>
          </p:cNvPicPr>
          <p:nvPr/>
        </p:nvPicPr>
        <p:blipFill>
          <a:blip r:embed="rId2" cstate="print"/>
          <a:srcRect l="39728" t="6107" r="36311" b="25873"/>
          <a:stretch>
            <a:fillRect/>
          </a:stretch>
        </p:blipFill>
        <p:spPr bwMode="auto">
          <a:xfrm>
            <a:off x="5486400" y="2057400"/>
            <a:ext cx="2945516" cy="3324225"/>
          </a:xfrm>
          <a:prstGeom prst="rect">
            <a:avLst/>
          </a:prstGeom>
          <a:noFill/>
          <a:ln w="9525">
            <a:noFill/>
            <a:miter lim="800000"/>
            <a:headEnd/>
            <a:tailEnd/>
          </a:ln>
        </p:spPr>
      </p:pic>
      <p:sp>
        <p:nvSpPr>
          <p:cNvPr id="6" name="Right Arrow 5">
            <a:hlinkClick r:id="rId3" action="ppaction://hlinksldjump"/>
          </p:cNvPr>
          <p:cNvSpPr/>
          <p:nvPr/>
        </p:nvSpPr>
        <p:spPr>
          <a:xfrm>
            <a:off x="6934200" y="5867400"/>
            <a:ext cx="14478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2800" b="1" dirty="0">
                <a:solidFill>
                  <a:srgbClr val="0070C0"/>
                </a:solidFill>
              </a:rPr>
              <a:t>Isometric drawing of circles and </a:t>
            </a:r>
            <a:r>
              <a:rPr lang="en-US" sz="2800" b="1" dirty="0" smtClean="0">
                <a:solidFill>
                  <a:srgbClr val="0070C0"/>
                </a:solidFill>
              </a:rPr>
              <a:t>cylinders</a:t>
            </a:r>
            <a:endParaRPr lang="en-US" sz="2800" dirty="0">
              <a:solidFill>
                <a:srgbClr val="0070C0"/>
              </a:solidFill>
            </a:endParaRPr>
          </a:p>
        </p:txBody>
      </p:sp>
      <p:sp>
        <p:nvSpPr>
          <p:cNvPr id="3" name="Content Placeholder 2"/>
          <p:cNvSpPr>
            <a:spLocks noGrp="1"/>
          </p:cNvSpPr>
          <p:nvPr>
            <p:ph idx="1"/>
          </p:nvPr>
        </p:nvSpPr>
        <p:spPr>
          <a:xfrm>
            <a:off x="457200" y="1600200"/>
            <a:ext cx="4800600" cy="4525963"/>
          </a:xfrm>
        </p:spPr>
        <p:txBody>
          <a:bodyPr>
            <a:normAutofit/>
          </a:bodyPr>
          <a:lstStyle/>
          <a:p>
            <a:pPr marL="0" indent="0">
              <a:buNone/>
            </a:pPr>
            <a:r>
              <a:rPr lang="en-US" dirty="0" smtClean="0"/>
              <a:t>6. Drawing an isometric cylinder will be simply by drawing two isometric circles opposite to each other and then connecting them together. </a:t>
            </a:r>
            <a:r>
              <a:rPr lang="en-US" dirty="0" err="1" smtClean="0"/>
              <a:t>i.e</a:t>
            </a:r>
            <a:r>
              <a:rPr lang="en-US" dirty="0" smtClean="0"/>
              <a:t>: top and bottom or front and back …etc.</a:t>
            </a:r>
            <a:endParaRPr lang="en-US" dirty="0"/>
          </a:p>
        </p:txBody>
      </p:sp>
      <p:pic>
        <p:nvPicPr>
          <p:cNvPr id="32770" name="Picture 2"/>
          <p:cNvPicPr>
            <a:picLocks noChangeAspect="1" noChangeArrowheads="1"/>
          </p:cNvPicPr>
          <p:nvPr/>
        </p:nvPicPr>
        <p:blipFill>
          <a:blip r:embed="rId2" cstate="print"/>
          <a:srcRect l="39728" t="6107" r="36311" b="25873"/>
          <a:stretch>
            <a:fillRect/>
          </a:stretch>
        </p:blipFill>
        <p:spPr bwMode="auto">
          <a:xfrm>
            <a:off x="5486400" y="2057400"/>
            <a:ext cx="2945516" cy="3324225"/>
          </a:xfrm>
          <a:prstGeom prst="rect">
            <a:avLst/>
          </a:prstGeom>
          <a:noFill/>
          <a:ln w="9525">
            <a:noFill/>
            <a:miter lim="800000"/>
            <a:headEnd/>
            <a:tailEnd/>
          </a:ln>
        </p:spPr>
      </p:pic>
      <p:sp>
        <p:nvSpPr>
          <p:cNvPr id="6" name="Left Arrow 5">
            <a:hlinkClick r:id="rId3" action="ppaction://hlinksldjump"/>
          </p:cNvPr>
          <p:cNvSpPr/>
          <p:nvPr/>
        </p:nvSpPr>
        <p:spPr>
          <a:xfrm>
            <a:off x="6781800" y="5486400"/>
            <a:ext cx="1752600" cy="1066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chemeClr val="accent1">
                    <a:lumMod val="75000"/>
                  </a:schemeClr>
                </a:solidFill>
              </a:rPr>
              <a:t>Oblique drawing</a:t>
            </a:r>
            <a:endParaRPr lang="en-US" dirty="0">
              <a:solidFill>
                <a:schemeClr val="accent1">
                  <a:lumMod val="75000"/>
                </a:schemeClr>
              </a:solidFill>
            </a:endParaRPr>
          </a:p>
        </p:txBody>
      </p:sp>
      <p:sp>
        <p:nvSpPr>
          <p:cNvPr id="8" name="TextBox 7"/>
          <p:cNvSpPr txBox="1"/>
          <p:nvPr/>
        </p:nvSpPr>
        <p:spPr>
          <a:xfrm>
            <a:off x="381000" y="1219200"/>
            <a:ext cx="8458200" cy="4031873"/>
          </a:xfrm>
          <a:prstGeom prst="rect">
            <a:avLst/>
          </a:prstGeom>
          <a:noFill/>
        </p:spPr>
        <p:txBody>
          <a:bodyPr wrap="square" rtlCol="0">
            <a:spAutoFit/>
          </a:bodyPr>
          <a:lstStyle/>
          <a:p>
            <a:r>
              <a:rPr lang="en-US" sz="3200" dirty="0" smtClean="0"/>
              <a:t>Oblique projection is a method of drawing objects in 3 dimensions. It is quite a simple technique compared to isometric drawing. In the Oblique drawing instead of the two 30 degrees guide lines, there are one horizontal line and one 45 degrees guidelines accordingly; the 45 degrees set square is an important drawing tool while drawing oblique drawings.</a:t>
            </a:r>
            <a:endParaRPr lang="en-US" sz="3200"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chemeClr val="accent1">
                    <a:lumMod val="75000"/>
                  </a:schemeClr>
                </a:solidFill>
              </a:rPr>
              <a:t>Oblique drawing</a:t>
            </a:r>
            <a:endParaRPr lang="en-US" dirty="0">
              <a:solidFill>
                <a:schemeClr val="accent1">
                  <a:lumMod val="75000"/>
                </a:schemeClr>
              </a:solidFill>
            </a:endParaRPr>
          </a:p>
        </p:txBody>
      </p:sp>
      <p:sp>
        <p:nvSpPr>
          <p:cNvPr id="5" name="Rectangle 4">
            <a:hlinkClick r:id="rId2" action="ppaction://hlinksldjump"/>
          </p:cNvPr>
          <p:cNvSpPr/>
          <p:nvPr/>
        </p:nvSpPr>
        <p:spPr>
          <a:xfrm>
            <a:off x="990600" y="3048000"/>
            <a:ext cx="2667000" cy="1295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Drawing a cube</a:t>
            </a:r>
            <a:endParaRPr lang="en-US" sz="2400" dirty="0">
              <a:solidFill>
                <a:schemeClr val="tx1"/>
              </a:solidFill>
            </a:endParaRPr>
          </a:p>
        </p:txBody>
      </p:sp>
      <p:sp>
        <p:nvSpPr>
          <p:cNvPr id="6" name="Oval 5">
            <a:hlinkClick r:id="rId3" action="ppaction://hlinksldjump"/>
          </p:cNvPr>
          <p:cNvSpPr/>
          <p:nvPr/>
        </p:nvSpPr>
        <p:spPr>
          <a:xfrm>
            <a:off x="5410200" y="2895600"/>
            <a:ext cx="2743200" cy="1447800"/>
          </a:xfrm>
          <a:prstGeom prst="ellipse">
            <a:avLst/>
          </a:prstGeom>
          <a:solidFill>
            <a:srgbClr val="DC40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Drawing circles or cylinders</a:t>
            </a:r>
            <a:endParaRPr lang="en-US" sz="2400" dirty="0">
              <a:solidFill>
                <a:schemeClr val="tx1"/>
              </a:solidFill>
            </a:endParaRPr>
          </a:p>
        </p:txBody>
      </p:sp>
      <p:sp>
        <p:nvSpPr>
          <p:cNvPr id="7" name="Right Arrow 6">
            <a:hlinkClick r:id="rId4" action="ppaction://hlinksldjump"/>
          </p:cNvPr>
          <p:cNvSpPr/>
          <p:nvPr/>
        </p:nvSpPr>
        <p:spPr>
          <a:xfrm>
            <a:off x="6019800" y="5410200"/>
            <a:ext cx="2133600" cy="1143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Oblique drawing of a cube</a:t>
            </a:r>
            <a:endParaRPr lang="en-US" dirty="0">
              <a:solidFill>
                <a:srgbClr val="0070C0"/>
              </a:solidFill>
            </a:endParaRPr>
          </a:p>
        </p:txBody>
      </p:sp>
      <p:sp>
        <p:nvSpPr>
          <p:cNvPr id="3" name="Content Placeholder 2"/>
          <p:cNvSpPr>
            <a:spLocks noGrp="1"/>
          </p:cNvSpPr>
          <p:nvPr>
            <p:ph idx="1"/>
          </p:nvPr>
        </p:nvSpPr>
        <p:spPr/>
        <p:txBody>
          <a:bodyPr/>
          <a:lstStyle/>
          <a:p>
            <a:pPr>
              <a:buNone/>
            </a:pPr>
            <a:r>
              <a:rPr lang="en-US" dirty="0" smtClean="0"/>
              <a:t>The required tools are shown in the figure below</a:t>
            </a:r>
            <a:endParaRPr lang="en-US" dirty="0"/>
          </a:p>
        </p:txBody>
      </p:sp>
      <p:pic>
        <p:nvPicPr>
          <p:cNvPr id="33794" name="Picture 2"/>
          <p:cNvPicPr>
            <a:picLocks noChangeAspect="1" noChangeArrowheads="1"/>
          </p:cNvPicPr>
          <p:nvPr/>
        </p:nvPicPr>
        <p:blipFill>
          <a:blip r:embed="rId2" cstate="print"/>
          <a:srcRect l="19952" t="38045" r="34354" b="17882"/>
          <a:stretch>
            <a:fillRect/>
          </a:stretch>
        </p:blipFill>
        <p:spPr bwMode="auto">
          <a:xfrm>
            <a:off x="2667000" y="2939416"/>
            <a:ext cx="4419600" cy="2651760"/>
          </a:xfrm>
          <a:prstGeom prst="rect">
            <a:avLst/>
          </a:prstGeom>
          <a:noFill/>
          <a:ln w="9525">
            <a:noFill/>
            <a:miter lim="800000"/>
            <a:headEnd/>
            <a:tailEnd/>
          </a:ln>
        </p:spPr>
      </p:pic>
      <p:sp>
        <p:nvSpPr>
          <p:cNvPr id="5" name="Right Arrow 4">
            <a:hlinkClick r:id="rId3"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t>Next</a:t>
            </a:r>
            <a:endParaRPr lang="en-US" sz="28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Oblique drawing of a cube</a:t>
            </a:r>
            <a:endParaRPr lang="en-US" dirty="0">
              <a:solidFill>
                <a:srgbClr val="0070C0"/>
              </a:solidFill>
            </a:endParaRPr>
          </a:p>
        </p:txBody>
      </p:sp>
      <p:sp>
        <p:nvSpPr>
          <p:cNvPr id="3" name="Content Placeholder 2"/>
          <p:cNvSpPr>
            <a:spLocks noGrp="1"/>
          </p:cNvSpPr>
          <p:nvPr>
            <p:ph idx="1"/>
          </p:nvPr>
        </p:nvSpPr>
        <p:spPr>
          <a:xfrm>
            <a:off x="457200" y="1600200"/>
            <a:ext cx="4191000" cy="4525963"/>
          </a:xfrm>
        </p:spPr>
        <p:txBody>
          <a:bodyPr/>
          <a:lstStyle/>
          <a:p>
            <a:pPr marL="0" indent="0" algn="just">
              <a:buNone/>
            </a:pPr>
            <a:r>
              <a:rPr lang="en-US" dirty="0" smtClean="0"/>
              <a:t>1. Draw the front or side view of the object Remember to use a T-square and 45 degree set square. See the figure</a:t>
            </a:r>
            <a:endParaRPr lang="en-US" dirty="0"/>
          </a:p>
        </p:txBody>
      </p:sp>
      <p:pic>
        <p:nvPicPr>
          <p:cNvPr id="34818" name="Picture 2"/>
          <p:cNvPicPr>
            <a:picLocks noChangeAspect="1" noChangeArrowheads="1"/>
          </p:cNvPicPr>
          <p:nvPr/>
        </p:nvPicPr>
        <p:blipFill>
          <a:blip r:embed="rId2" cstate="print"/>
          <a:srcRect l="30405" t="48605" r="41196" b="22804"/>
          <a:stretch>
            <a:fillRect/>
          </a:stretch>
        </p:blipFill>
        <p:spPr bwMode="auto">
          <a:xfrm>
            <a:off x="4876800" y="1905000"/>
            <a:ext cx="4038600" cy="2550695"/>
          </a:xfrm>
          <a:prstGeom prst="rect">
            <a:avLst/>
          </a:prstGeom>
          <a:noFill/>
          <a:ln w="9525">
            <a:noFill/>
            <a:miter lim="800000"/>
            <a:headEnd/>
            <a:tailEnd/>
          </a:ln>
        </p:spPr>
      </p:pic>
      <p:sp>
        <p:nvSpPr>
          <p:cNvPr id="6" name="Right Arrow 5">
            <a:hlinkClick r:id="rId3"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Oblique drawing of a cube</a:t>
            </a:r>
            <a:endParaRPr lang="en-US" dirty="0">
              <a:solidFill>
                <a:srgbClr val="0070C0"/>
              </a:solidFill>
            </a:endParaRPr>
          </a:p>
        </p:txBody>
      </p:sp>
      <p:sp>
        <p:nvSpPr>
          <p:cNvPr id="3" name="Content Placeholder 2"/>
          <p:cNvSpPr>
            <a:spLocks noGrp="1"/>
          </p:cNvSpPr>
          <p:nvPr>
            <p:ph idx="1"/>
          </p:nvPr>
        </p:nvSpPr>
        <p:spPr>
          <a:xfrm>
            <a:off x="457200" y="1600200"/>
            <a:ext cx="4191000" cy="4525963"/>
          </a:xfrm>
        </p:spPr>
        <p:txBody>
          <a:bodyPr>
            <a:normAutofit fontScale="85000" lnSpcReduction="10000"/>
          </a:bodyPr>
          <a:lstStyle/>
          <a:p>
            <a:pPr marL="0" indent="0" algn="just">
              <a:buNone/>
            </a:pPr>
            <a:r>
              <a:rPr lang="en-US" dirty="0" smtClean="0"/>
              <a:t>2. Draw 45 degree lines from each corner of the square. The distance of any lines drawn back at 45 degrees should be halved (cabinet). For example, a cube may have sides of 100mm but they must be drawn 50mm in length. The cube will look more realistic and in proportion. See the figure</a:t>
            </a:r>
            <a:endParaRPr lang="en-US" dirty="0"/>
          </a:p>
        </p:txBody>
      </p:sp>
      <p:pic>
        <p:nvPicPr>
          <p:cNvPr id="35842" name="Picture 2"/>
          <p:cNvPicPr>
            <a:picLocks noChangeAspect="1" noChangeArrowheads="1"/>
          </p:cNvPicPr>
          <p:nvPr/>
        </p:nvPicPr>
        <p:blipFill>
          <a:blip r:embed="rId2" cstate="print"/>
          <a:srcRect l="27153" t="47527" r="40131" b="16801"/>
          <a:stretch>
            <a:fillRect/>
          </a:stretch>
        </p:blipFill>
        <p:spPr bwMode="auto">
          <a:xfrm>
            <a:off x="5105400" y="2895600"/>
            <a:ext cx="3718744" cy="2533650"/>
          </a:xfrm>
          <a:prstGeom prst="rect">
            <a:avLst/>
          </a:prstGeom>
          <a:noFill/>
          <a:ln w="9525">
            <a:noFill/>
            <a:miter lim="800000"/>
            <a:headEnd/>
            <a:tailEnd/>
          </a:ln>
        </p:spPr>
      </p:pic>
      <p:sp>
        <p:nvSpPr>
          <p:cNvPr id="6" name="Right Arrow 5">
            <a:hlinkClick r:id="rId3"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Oblique drawing of a cube</a:t>
            </a:r>
            <a:endParaRPr lang="en-US" dirty="0">
              <a:solidFill>
                <a:srgbClr val="0070C0"/>
              </a:solidFill>
            </a:endParaRPr>
          </a:p>
        </p:txBody>
      </p:sp>
      <p:sp>
        <p:nvSpPr>
          <p:cNvPr id="3" name="Content Placeholder 2"/>
          <p:cNvSpPr>
            <a:spLocks noGrp="1"/>
          </p:cNvSpPr>
          <p:nvPr>
            <p:ph idx="1"/>
          </p:nvPr>
        </p:nvSpPr>
        <p:spPr>
          <a:xfrm>
            <a:off x="457200" y="1600201"/>
            <a:ext cx="8305800" cy="1981200"/>
          </a:xfrm>
        </p:spPr>
        <p:txBody>
          <a:bodyPr>
            <a:normAutofit/>
          </a:bodyPr>
          <a:lstStyle/>
          <a:p>
            <a:pPr marL="0" indent="0" algn="just">
              <a:buNone/>
            </a:pPr>
            <a:r>
              <a:rPr lang="en-US" dirty="0" smtClean="0"/>
              <a:t>3. Draw the vertical and horizontal lines to complete the drawing of the cube. See the figure.</a:t>
            </a:r>
            <a:endParaRPr lang="en-US" dirty="0"/>
          </a:p>
        </p:txBody>
      </p:sp>
      <p:pic>
        <p:nvPicPr>
          <p:cNvPr id="36866" name="Picture 2"/>
          <p:cNvPicPr>
            <a:picLocks noChangeAspect="1" noChangeArrowheads="1"/>
          </p:cNvPicPr>
          <p:nvPr/>
        </p:nvPicPr>
        <p:blipFill>
          <a:blip r:embed="rId2" cstate="print"/>
          <a:srcRect l="27003" t="42006" r="38029" b="23163"/>
          <a:stretch>
            <a:fillRect/>
          </a:stretch>
        </p:blipFill>
        <p:spPr bwMode="auto">
          <a:xfrm>
            <a:off x="1905000" y="3276600"/>
            <a:ext cx="4495800" cy="2811980"/>
          </a:xfrm>
          <a:prstGeom prst="rect">
            <a:avLst/>
          </a:prstGeom>
          <a:noFill/>
          <a:ln w="9525">
            <a:noFill/>
            <a:miter lim="800000"/>
            <a:headEnd/>
            <a:tailEnd/>
          </a:ln>
        </p:spPr>
      </p:pic>
      <p:sp>
        <p:nvSpPr>
          <p:cNvPr id="7" name="Left Arrow 6">
            <a:hlinkClick r:id="rId3" action="ppaction://hlinksldjump"/>
          </p:cNvPr>
          <p:cNvSpPr/>
          <p:nvPr/>
        </p:nvSpPr>
        <p:spPr>
          <a:xfrm>
            <a:off x="7239000" y="5638800"/>
            <a:ext cx="1524000" cy="990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Drawing cylinders in oblique projection</a:t>
            </a:r>
            <a:endParaRPr lang="en-US" sz="3600" dirty="0">
              <a:solidFill>
                <a:srgbClr val="0070C0"/>
              </a:solidFill>
            </a:endParaRPr>
          </a:p>
        </p:txBody>
      </p:sp>
      <p:sp>
        <p:nvSpPr>
          <p:cNvPr id="3" name="Content Placeholder 2"/>
          <p:cNvSpPr>
            <a:spLocks noGrp="1"/>
          </p:cNvSpPr>
          <p:nvPr>
            <p:ph idx="1"/>
          </p:nvPr>
        </p:nvSpPr>
        <p:spPr>
          <a:xfrm>
            <a:off x="457200" y="1600200"/>
            <a:ext cx="8305800" cy="3429000"/>
          </a:xfrm>
        </p:spPr>
        <p:txBody>
          <a:bodyPr>
            <a:normAutofit/>
          </a:bodyPr>
          <a:lstStyle/>
          <a:p>
            <a:pPr marL="0" indent="0" algn="just">
              <a:buNone/>
            </a:pPr>
            <a:r>
              <a:rPr lang="en-US" dirty="0" smtClean="0"/>
              <a:t>Drawing cylinders in the oblique projection is quite simple if the stages outlined below are followed. In comparison with other ways of drawing cylinders (for example, perspective and isometric) using oblique projection is relatively easy.</a:t>
            </a:r>
            <a:endParaRPr lang="en-US" dirty="0"/>
          </a:p>
        </p:txBody>
      </p:sp>
      <p:sp>
        <p:nvSpPr>
          <p:cNvPr id="5" name="Right Arrow 4">
            <a:hlinkClick r:id="rId2"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FF0000"/>
                </a:solidFill>
              </a:rPr>
              <a:t>Introduction</a:t>
            </a:r>
            <a:endParaRPr lang="en-US" sz="6000" dirty="0">
              <a:solidFill>
                <a:srgbClr val="FF0000"/>
              </a:solidFill>
            </a:endParaRPr>
          </a:p>
        </p:txBody>
      </p:sp>
      <p:pic>
        <p:nvPicPr>
          <p:cNvPr id="1026" name="Picture 2"/>
          <p:cNvPicPr>
            <a:picLocks noChangeAspect="1" noChangeArrowheads="1"/>
          </p:cNvPicPr>
          <p:nvPr/>
        </p:nvPicPr>
        <p:blipFill>
          <a:blip r:embed="rId2" cstate="print"/>
          <a:srcRect l="24078" t="30244" r="49207" b="15962"/>
          <a:stretch>
            <a:fillRect/>
          </a:stretch>
        </p:blipFill>
        <p:spPr bwMode="auto">
          <a:xfrm>
            <a:off x="3352800" y="3505200"/>
            <a:ext cx="2465387" cy="310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Drawing cylinders in oblique projection</a:t>
            </a:r>
            <a:endParaRPr lang="en-US" sz="3600" dirty="0">
              <a:solidFill>
                <a:srgbClr val="0070C0"/>
              </a:solidFill>
            </a:endParaRPr>
          </a:p>
        </p:txBody>
      </p:sp>
      <p:sp>
        <p:nvSpPr>
          <p:cNvPr id="3" name="Content Placeholder 2"/>
          <p:cNvSpPr>
            <a:spLocks noGrp="1"/>
          </p:cNvSpPr>
          <p:nvPr>
            <p:ph idx="1"/>
          </p:nvPr>
        </p:nvSpPr>
        <p:spPr>
          <a:xfrm>
            <a:off x="457200" y="1600200"/>
            <a:ext cx="4343400" cy="3810000"/>
          </a:xfrm>
        </p:spPr>
        <p:txBody>
          <a:bodyPr>
            <a:normAutofit/>
          </a:bodyPr>
          <a:lstStyle/>
          <a:p>
            <a:pPr marL="0" indent="0" algn="just">
              <a:buNone/>
            </a:pPr>
            <a:r>
              <a:rPr lang="en-US" dirty="0" smtClean="0"/>
              <a:t>1. Draw a vertical and horizontal centre lines to indicate the centre of a circle, then use a compass to draw the circle. See the figure </a:t>
            </a:r>
            <a:endParaRPr lang="en-US" dirty="0"/>
          </a:p>
        </p:txBody>
      </p:sp>
      <p:pic>
        <p:nvPicPr>
          <p:cNvPr id="37890" name="Picture 2"/>
          <p:cNvPicPr>
            <a:picLocks noChangeAspect="1" noChangeArrowheads="1"/>
          </p:cNvPicPr>
          <p:nvPr/>
        </p:nvPicPr>
        <p:blipFill>
          <a:blip r:embed="rId2" cstate="print"/>
          <a:srcRect l="15897" t="19202" r="56987" b="13402"/>
          <a:stretch>
            <a:fillRect/>
          </a:stretch>
        </p:blipFill>
        <p:spPr bwMode="auto">
          <a:xfrm>
            <a:off x="5181600" y="1828800"/>
            <a:ext cx="2819400" cy="2781808"/>
          </a:xfrm>
          <a:prstGeom prst="rect">
            <a:avLst/>
          </a:prstGeom>
          <a:noFill/>
          <a:ln w="9525">
            <a:noFill/>
            <a:miter lim="800000"/>
            <a:headEnd/>
            <a:tailEnd/>
          </a:ln>
        </p:spPr>
      </p:pic>
      <p:sp>
        <p:nvSpPr>
          <p:cNvPr id="5" name="Right Arrow 4">
            <a:hlinkClick r:id="rId3"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Drawing cylinders in oblique projection</a:t>
            </a:r>
            <a:endParaRPr lang="en-US" sz="3600" dirty="0">
              <a:solidFill>
                <a:srgbClr val="0070C0"/>
              </a:solidFill>
            </a:endParaRPr>
          </a:p>
        </p:txBody>
      </p:sp>
      <p:sp>
        <p:nvSpPr>
          <p:cNvPr id="3" name="Content Placeholder 2"/>
          <p:cNvSpPr>
            <a:spLocks noGrp="1"/>
          </p:cNvSpPr>
          <p:nvPr>
            <p:ph idx="1"/>
          </p:nvPr>
        </p:nvSpPr>
        <p:spPr>
          <a:xfrm>
            <a:off x="457200" y="1600200"/>
            <a:ext cx="4343400" cy="3810000"/>
          </a:xfrm>
        </p:spPr>
        <p:txBody>
          <a:bodyPr>
            <a:normAutofit/>
          </a:bodyPr>
          <a:lstStyle/>
          <a:p>
            <a:pPr marL="0" indent="0">
              <a:buNone/>
            </a:pPr>
            <a:r>
              <a:rPr lang="en-US" dirty="0" smtClean="0"/>
              <a:t>2. Draw a 45 degree line to match the length on the cylinder. At the end of this line draw vertical and horizontal centre lines. See the figure</a:t>
            </a:r>
            <a:endParaRPr lang="en-US" dirty="0"/>
          </a:p>
        </p:txBody>
      </p:sp>
      <p:pic>
        <p:nvPicPr>
          <p:cNvPr id="38914" name="Picture 2"/>
          <p:cNvPicPr>
            <a:picLocks noChangeAspect="1" noChangeArrowheads="1"/>
          </p:cNvPicPr>
          <p:nvPr/>
        </p:nvPicPr>
        <p:blipFill>
          <a:blip r:embed="rId2" cstate="print"/>
          <a:srcRect l="16214" t="5400" r="51503" b="14201"/>
          <a:stretch>
            <a:fillRect/>
          </a:stretch>
        </p:blipFill>
        <p:spPr bwMode="auto">
          <a:xfrm>
            <a:off x="5257800" y="1752600"/>
            <a:ext cx="3505623" cy="3467100"/>
          </a:xfrm>
          <a:prstGeom prst="rect">
            <a:avLst/>
          </a:prstGeom>
          <a:noFill/>
          <a:ln w="9525">
            <a:noFill/>
            <a:miter lim="800000"/>
            <a:headEnd/>
            <a:tailEnd/>
          </a:ln>
        </p:spPr>
      </p:pic>
      <p:sp>
        <p:nvSpPr>
          <p:cNvPr id="6" name="Right Arrow 5">
            <a:hlinkClick r:id="rId3"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Drawing cylinders in oblique projection</a:t>
            </a:r>
            <a:endParaRPr lang="en-US" sz="3600" dirty="0">
              <a:solidFill>
                <a:srgbClr val="0070C0"/>
              </a:solidFill>
            </a:endParaRPr>
          </a:p>
        </p:txBody>
      </p:sp>
      <p:sp>
        <p:nvSpPr>
          <p:cNvPr id="3" name="Content Placeholder 2"/>
          <p:cNvSpPr>
            <a:spLocks noGrp="1"/>
          </p:cNvSpPr>
          <p:nvPr>
            <p:ph idx="1"/>
          </p:nvPr>
        </p:nvSpPr>
        <p:spPr>
          <a:xfrm>
            <a:off x="457200" y="1600200"/>
            <a:ext cx="4343400" cy="3810000"/>
          </a:xfrm>
        </p:spPr>
        <p:txBody>
          <a:bodyPr>
            <a:normAutofit lnSpcReduction="10000"/>
          </a:bodyPr>
          <a:lstStyle/>
          <a:p>
            <a:pPr marL="0" indent="0">
              <a:buNone/>
            </a:pPr>
            <a:r>
              <a:rPr lang="en-US" dirty="0" smtClean="0"/>
              <a:t>3. The general rule for oblique is to half all distances projected backwards. If the cylinder is 100mm in length the distance back must be drawn to 50mm. See the figure</a:t>
            </a:r>
            <a:endParaRPr lang="en-US" dirty="0"/>
          </a:p>
        </p:txBody>
      </p:sp>
      <p:pic>
        <p:nvPicPr>
          <p:cNvPr id="39938" name="Picture 2"/>
          <p:cNvPicPr>
            <a:picLocks noChangeAspect="1" noChangeArrowheads="1"/>
          </p:cNvPicPr>
          <p:nvPr/>
        </p:nvPicPr>
        <p:blipFill>
          <a:blip r:embed="rId2" cstate="print"/>
          <a:srcRect l="16373" t="5400" r="51662" b="15402"/>
          <a:stretch>
            <a:fillRect/>
          </a:stretch>
        </p:blipFill>
        <p:spPr bwMode="auto">
          <a:xfrm>
            <a:off x="5257799" y="1676400"/>
            <a:ext cx="3494285" cy="3438525"/>
          </a:xfrm>
          <a:prstGeom prst="rect">
            <a:avLst/>
          </a:prstGeom>
          <a:noFill/>
          <a:ln w="9525">
            <a:noFill/>
            <a:miter lim="800000"/>
            <a:headEnd/>
            <a:tailEnd/>
          </a:ln>
        </p:spPr>
      </p:pic>
      <p:sp>
        <p:nvSpPr>
          <p:cNvPr id="6" name="Right Arrow 5">
            <a:hlinkClick r:id="rId3" action="ppaction://hlinksldjump"/>
          </p:cNvPr>
          <p:cNvSpPr/>
          <p:nvPr/>
        </p:nvSpPr>
        <p:spPr>
          <a:xfrm>
            <a:off x="7239000" y="5943600"/>
            <a:ext cx="1524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Drawing cylinders in oblique projection</a:t>
            </a:r>
            <a:endParaRPr lang="en-US" sz="3600" dirty="0">
              <a:solidFill>
                <a:srgbClr val="0070C0"/>
              </a:solidFill>
            </a:endParaRPr>
          </a:p>
        </p:txBody>
      </p:sp>
      <p:sp>
        <p:nvSpPr>
          <p:cNvPr id="3" name="Content Placeholder 2"/>
          <p:cNvSpPr>
            <a:spLocks noGrp="1"/>
          </p:cNvSpPr>
          <p:nvPr>
            <p:ph idx="1"/>
          </p:nvPr>
        </p:nvSpPr>
        <p:spPr>
          <a:xfrm>
            <a:off x="457200" y="1600200"/>
            <a:ext cx="4343400" cy="3810000"/>
          </a:xfrm>
        </p:spPr>
        <p:txBody>
          <a:bodyPr>
            <a:normAutofit/>
          </a:bodyPr>
          <a:lstStyle/>
          <a:p>
            <a:pPr marL="0" indent="0">
              <a:buNone/>
            </a:pPr>
            <a:r>
              <a:rPr lang="en-US" dirty="0" smtClean="0"/>
              <a:t>4. The final shape is shown in the figure</a:t>
            </a:r>
            <a:endParaRPr lang="en-US" dirty="0"/>
          </a:p>
        </p:txBody>
      </p:sp>
      <p:pic>
        <p:nvPicPr>
          <p:cNvPr id="40962" name="Picture 2"/>
          <p:cNvPicPr>
            <a:picLocks noChangeAspect="1" noChangeArrowheads="1"/>
          </p:cNvPicPr>
          <p:nvPr/>
        </p:nvPicPr>
        <p:blipFill>
          <a:blip r:embed="rId2" cstate="print"/>
          <a:srcRect l="1538" t="7967" r="1758" b="5659"/>
          <a:stretch>
            <a:fillRect/>
          </a:stretch>
        </p:blipFill>
        <p:spPr bwMode="auto">
          <a:xfrm>
            <a:off x="5029200" y="1676400"/>
            <a:ext cx="3426138" cy="3209925"/>
          </a:xfrm>
          <a:prstGeom prst="rect">
            <a:avLst/>
          </a:prstGeom>
          <a:noFill/>
          <a:ln w="9525">
            <a:noFill/>
            <a:miter lim="800000"/>
            <a:headEnd/>
            <a:tailEnd/>
          </a:ln>
        </p:spPr>
      </p:pic>
      <p:sp>
        <p:nvSpPr>
          <p:cNvPr id="6" name="Left Arrow 5">
            <a:hlinkClick r:id="rId3" action="ppaction://hlinksldjump"/>
          </p:cNvPr>
          <p:cNvSpPr/>
          <p:nvPr/>
        </p:nvSpPr>
        <p:spPr>
          <a:xfrm>
            <a:off x="7239000" y="5638800"/>
            <a:ext cx="1524000" cy="990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470025"/>
          </a:xfrm>
        </p:spPr>
        <p:txBody>
          <a:bodyPr>
            <a:normAutofit/>
          </a:bodyPr>
          <a:lstStyle/>
          <a:p>
            <a:r>
              <a:rPr lang="en-US" sz="6000" dirty="0" smtClean="0">
                <a:solidFill>
                  <a:srgbClr val="FF0000"/>
                </a:solidFill>
              </a:rPr>
              <a:t>Activities</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normAutofit/>
          </a:bodyPr>
          <a:lstStyle/>
          <a:p>
            <a:r>
              <a:rPr lang="en-US" sz="6000" dirty="0" smtClean="0">
                <a:solidFill>
                  <a:srgbClr val="FF0000"/>
                </a:solidFill>
              </a:rPr>
              <a:t>Activities</a:t>
            </a:r>
            <a:endParaRPr lang="en-US" sz="6000" dirty="0">
              <a:solidFill>
                <a:srgbClr val="FF0000"/>
              </a:solidFill>
            </a:endParaRPr>
          </a:p>
        </p:txBody>
      </p:sp>
      <p:sp>
        <p:nvSpPr>
          <p:cNvPr id="3" name="Oval 2">
            <a:hlinkClick r:id="rId2" action="ppaction://hlinksldjump"/>
          </p:cNvPr>
          <p:cNvSpPr/>
          <p:nvPr/>
        </p:nvSpPr>
        <p:spPr>
          <a:xfrm>
            <a:off x="457200" y="3276600"/>
            <a:ext cx="3581400" cy="1828800"/>
          </a:xfrm>
          <a:prstGeom prst="ellipse">
            <a:avLst/>
          </a:prstGeom>
          <a:solidFill>
            <a:schemeClr val="accent4">
              <a:lumMod val="40000"/>
              <a:lumOff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accent4">
                    <a:lumMod val="75000"/>
                  </a:schemeClr>
                </a:solidFill>
              </a:rPr>
              <a:t>Class Work Activities</a:t>
            </a:r>
          </a:p>
        </p:txBody>
      </p:sp>
      <p:sp>
        <p:nvSpPr>
          <p:cNvPr id="4" name="Oval 3">
            <a:hlinkClick r:id="rId3" action="ppaction://hlinksldjump"/>
          </p:cNvPr>
          <p:cNvSpPr/>
          <p:nvPr/>
        </p:nvSpPr>
        <p:spPr>
          <a:xfrm>
            <a:off x="4953000" y="3276600"/>
            <a:ext cx="3581400" cy="1828800"/>
          </a:xfrm>
          <a:prstGeom prst="ellipse">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accent2">
                    <a:lumMod val="75000"/>
                  </a:schemeClr>
                </a:solidFill>
              </a:rPr>
              <a:t>Homework Activities</a:t>
            </a:r>
          </a:p>
        </p:txBody>
      </p:sp>
      <p:sp>
        <p:nvSpPr>
          <p:cNvPr id="5" name="Right Arrow 4">
            <a:hlinkClick r:id="rId4" action="ppaction://hlinksldjump"/>
          </p:cNvPr>
          <p:cNvSpPr/>
          <p:nvPr/>
        </p:nvSpPr>
        <p:spPr>
          <a:xfrm>
            <a:off x="6705600" y="5486400"/>
            <a:ext cx="1752600"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1989" name="Picture 5"/>
          <p:cNvPicPr>
            <a:picLocks noChangeAspect="1" noChangeArrowheads="1"/>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
        <p:nvSpPr>
          <p:cNvPr id="6" name="Right Arrow 5">
            <a:hlinkClick r:id="rId3" action="ppaction://hlinksldjump"/>
          </p:cNvPr>
          <p:cNvSpPr/>
          <p:nvPr/>
        </p:nvSpPr>
        <p:spPr>
          <a:xfrm>
            <a:off x="7467600" y="5867400"/>
            <a:ext cx="13716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Left Arrow 2">
            <a:hlinkClick r:id="rId3" action="ppaction://hlinksldjump"/>
          </p:cNvPr>
          <p:cNvSpPr/>
          <p:nvPr/>
        </p:nvSpPr>
        <p:spPr>
          <a:xfrm>
            <a:off x="8077200" y="60960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Back</a:t>
            </a:r>
            <a:endParaRPr lang="en-US" sz="2400"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Right Arrow 2">
            <a:hlinkClick r:id="rId3" action="ppaction://hlinksldjump"/>
          </p:cNvPr>
          <p:cNvSpPr/>
          <p:nvPr/>
        </p:nvSpPr>
        <p:spPr>
          <a:xfrm>
            <a:off x="7467600" y="5867400"/>
            <a:ext cx="13716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0" y="-19562"/>
            <a:ext cx="9143999" cy="6877562"/>
          </a:xfrm>
          <a:prstGeom prst="rect">
            <a:avLst/>
          </a:prstGeom>
          <a:noFill/>
          <a:ln w="9525">
            <a:noFill/>
            <a:miter lim="800000"/>
            <a:headEnd/>
            <a:tailEnd/>
          </a:ln>
        </p:spPr>
      </p:pic>
      <p:sp>
        <p:nvSpPr>
          <p:cNvPr id="3" name="Left Arrow 2">
            <a:hlinkClick r:id="rId3" action="ppaction://hlinksldjump"/>
          </p:cNvPr>
          <p:cNvSpPr/>
          <p:nvPr/>
        </p:nvSpPr>
        <p:spPr>
          <a:xfrm>
            <a:off x="7391400" y="5943600"/>
            <a:ext cx="12954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Back</a:t>
            </a:r>
            <a:endParaRPr lang="en-US" sz="24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Introduction </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r>
              <a:rPr lang="en-US" dirty="0" smtClean="0"/>
              <a:t>The pictorial drawing is a </a:t>
            </a:r>
            <a:r>
              <a:rPr lang="en-US" u="sng" dirty="0" smtClean="0"/>
              <a:t>three dimensional </a:t>
            </a:r>
            <a:r>
              <a:rPr lang="en-US" dirty="0" smtClean="0"/>
              <a:t>drawing that shows an object’s three principal planes, much as they would be captured by a camera.</a:t>
            </a:r>
          </a:p>
          <a:p>
            <a:pPr marL="0" indent="0">
              <a:buNone/>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0"/>
            <a:ext cx="8229600" cy="1143000"/>
          </a:xfrm>
        </p:spPr>
        <p:txBody>
          <a:bodyPr>
            <a:noAutofit/>
          </a:bodyPr>
          <a:lstStyle/>
          <a:p>
            <a:r>
              <a:rPr lang="en-US" sz="9600" dirty="0" smtClean="0">
                <a:solidFill>
                  <a:srgbClr val="FF0000"/>
                </a:solidFill>
              </a:rPr>
              <a:t>The End</a:t>
            </a:r>
            <a:endParaRPr lang="en-US" sz="96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2060"/>
                </a:solidFill>
              </a:rPr>
              <a:t>Types of Pictorial drawing</a:t>
            </a:r>
            <a:endParaRPr lang="en-US" dirty="0">
              <a:solidFill>
                <a:srgbClr val="002060"/>
              </a:solidFill>
            </a:endParaRPr>
          </a:p>
        </p:txBody>
      </p:sp>
      <p:sp>
        <p:nvSpPr>
          <p:cNvPr id="3" name="Content Placeholder 2"/>
          <p:cNvSpPr>
            <a:spLocks noGrp="1"/>
          </p:cNvSpPr>
          <p:nvPr>
            <p:ph idx="1"/>
          </p:nvPr>
        </p:nvSpPr>
        <p:spPr/>
        <p:txBody>
          <a:bodyPr/>
          <a:lstStyle/>
          <a:p>
            <a:pPr marL="0" indent="0">
              <a:buNone/>
            </a:pPr>
            <a:r>
              <a:rPr lang="en-US" dirty="0" smtClean="0"/>
              <a:t>There are </a:t>
            </a:r>
            <a:r>
              <a:rPr lang="en-US" u="sng" dirty="0" smtClean="0"/>
              <a:t>three types </a:t>
            </a:r>
            <a:r>
              <a:rPr lang="en-US" dirty="0" smtClean="0"/>
              <a:t>of pictorial drawings </a:t>
            </a:r>
            <a:r>
              <a:rPr lang="en-US" dirty="0" smtClean="0">
                <a:solidFill>
                  <a:srgbClr val="FF0000"/>
                </a:solidFill>
              </a:rPr>
              <a:t>Isometric</a:t>
            </a:r>
            <a:r>
              <a:rPr lang="en-US" dirty="0" smtClean="0"/>
              <a:t>, </a:t>
            </a:r>
            <a:r>
              <a:rPr lang="en-US" dirty="0" smtClean="0">
                <a:solidFill>
                  <a:srgbClr val="FFFF00"/>
                </a:solidFill>
              </a:rPr>
              <a:t>Oblique</a:t>
            </a:r>
            <a:r>
              <a:rPr lang="en-US" dirty="0" smtClean="0"/>
              <a:t>, and </a:t>
            </a:r>
            <a:r>
              <a:rPr lang="en-US" dirty="0" smtClean="0">
                <a:solidFill>
                  <a:srgbClr val="00B050"/>
                </a:solidFill>
              </a:rPr>
              <a:t>perspective</a:t>
            </a:r>
            <a:r>
              <a:rPr lang="en-US" dirty="0" smtClean="0"/>
              <a:t>. In this module only Isometric and Oblique will be dealt with. </a:t>
            </a:r>
          </a:p>
          <a:p>
            <a:pPr marL="0" indent="0">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2060"/>
                </a:solidFill>
              </a:rPr>
              <a:t>Types of Pictorial drawing</a:t>
            </a:r>
            <a:endParaRPr lang="en-US" dirty="0">
              <a:solidFill>
                <a:srgbClr val="002060"/>
              </a:solidFill>
            </a:endParaRPr>
          </a:p>
        </p:txBody>
      </p:sp>
      <p:sp>
        <p:nvSpPr>
          <p:cNvPr id="4" name="Oval 3">
            <a:hlinkClick r:id="rId2" action="ppaction://hlinksldjump"/>
          </p:cNvPr>
          <p:cNvSpPr/>
          <p:nvPr/>
        </p:nvSpPr>
        <p:spPr>
          <a:xfrm>
            <a:off x="5638800" y="1905000"/>
            <a:ext cx="3048000" cy="13716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Perspective </a:t>
            </a:r>
            <a:endParaRPr lang="en-US" dirty="0">
              <a:solidFill>
                <a:schemeClr val="tx1"/>
              </a:solidFill>
            </a:endParaRPr>
          </a:p>
        </p:txBody>
      </p:sp>
      <p:sp>
        <p:nvSpPr>
          <p:cNvPr id="5" name="Oval 4">
            <a:hlinkClick r:id="rId3" action="ppaction://hlinksldjump"/>
          </p:cNvPr>
          <p:cNvSpPr/>
          <p:nvPr/>
        </p:nvSpPr>
        <p:spPr>
          <a:xfrm>
            <a:off x="3048000" y="3733800"/>
            <a:ext cx="3048000" cy="1371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Oblique</a:t>
            </a:r>
            <a:endParaRPr lang="en-US" dirty="0">
              <a:solidFill>
                <a:schemeClr val="tx1"/>
              </a:solidFill>
            </a:endParaRPr>
          </a:p>
        </p:txBody>
      </p:sp>
      <p:sp>
        <p:nvSpPr>
          <p:cNvPr id="6" name="Oval 5">
            <a:hlinkClick r:id="rId4" action="ppaction://hlinksldjump"/>
          </p:cNvPr>
          <p:cNvSpPr/>
          <p:nvPr/>
        </p:nvSpPr>
        <p:spPr>
          <a:xfrm>
            <a:off x="228600" y="2133600"/>
            <a:ext cx="3048000" cy="1371600"/>
          </a:xfrm>
          <a:prstGeom prst="ellipse">
            <a:avLst/>
          </a:prstGeom>
          <a:solidFill>
            <a:srgbClr val="DC403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Isometric </a:t>
            </a:r>
            <a:endParaRPr lang="en-US" dirty="0">
              <a:solidFill>
                <a:schemeClr val="tx1"/>
              </a:solidFill>
            </a:endParaRPr>
          </a:p>
        </p:txBody>
      </p:sp>
      <p:sp>
        <p:nvSpPr>
          <p:cNvPr id="7" name="Right Arrow 6">
            <a:hlinkClick r:id="rId5" action="ppaction://hlinksldjump"/>
          </p:cNvPr>
          <p:cNvSpPr/>
          <p:nvPr/>
        </p:nvSpPr>
        <p:spPr>
          <a:xfrm>
            <a:off x="7010400" y="5715000"/>
            <a:ext cx="1524000" cy="1143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Isometric Pictorial Drawing</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en-US" dirty="0" smtClean="0"/>
              <a:t>Isometric drawing represents an object in three dimensions. It helps to visualize the features of an object on at least three sides. The three axes forms an angle of 120 degrees between one another</a:t>
            </a:r>
            <a:endParaRPr lang="en-US" dirty="0"/>
          </a:p>
        </p:txBody>
      </p:sp>
      <p:pic>
        <p:nvPicPr>
          <p:cNvPr id="2050" name="Picture 2"/>
          <p:cNvPicPr>
            <a:picLocks noChangeAspect="1" noChangeArrowheads="1"/>
          </p:cNvPicPr>
          <p:nvPr/>
        </p:nvPicPr>
        <p:blipFill>
          <a:blip r:embed="rId2" cstate="print"/>
          <a:srcRect l="53181" t="45969" r="12901" b="2280"/>
          <a:stretch>
            <a:fillRect/>
          </a:stretch>
        </p:blipFill>
        <p:spPr bwMode="auto">
          <a:xfrm>
            <a:off x="2057400" y="4177619"/>
            <a:ext cx="2590800" cy="2451781"/>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32254" t="27963" r="38405" b="20042"/>
          <a:stretch>
            <a:fillRect/>
          </a:stretch>
        </p:blipFill>
        <p:spPr bwMode="auto">
          <a:xfrm>
            <a:off x="5181600" y="4038600"/>
            <a:ext cx="2286000" cy="2535382"/>
          </a:xfrm>
          <a:prstGeom prst="rect">
            <a:avLst/>
          </a:prstGeom>
          <a:noFill/>
          <a:ln w="9525">
            <a:noFill/>
            <a:miter lim="800000"/>
            <a:headEnd/>
            <a:tailEnd/>
          </a:ln>
        </p:spPr>
      </p:pic>
      <p:sp>
        <p:nvSpPr>
          <p:cNvPr id="6" name="Left Arrow 5">
            <a:hlinkClick r:id="rId4" action="ppaction://hlinksldjump"/>
          </p:cNvPr>
          <p:cNvSpPr/>
          <p:nvPr/>
        </p:nvSpPr>
        <p:spPr>
          <a:xfrm>
            <a:off x="7772400" y="6096000"/>
            <a:ext cx="11430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Back</a:t>
            </a:r>
            <a:endParaRPr lang="en-US" sz="24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868362"/>
          </a:xfrm>
        </p:spPr>
        <p:txBody>
          <a:bodyPr/>
          <a:lstStyle/>
          <a:p>
            <a:r>
              <a:rPr lang="en-US" dirty="0" smtClean="0">
                <a:solidFill>
                  <a:srgbClr val="FFC000"/>
                </a:solidFill>
              </a:rPr>
              <a:t>Oblique Pictorial Drawing</a:t>
            </a:r>
            <a:endParaRPr lang="en-US" dirty="0">
              <a:solidFill>
                <a:srgbClr val="FFC000"/>
              </a:solidFill>
            </a:endParaRPr>
          </a:p>
        </p:txBody>
      </p:sp>
      <p:sp>
        <p:nvSpPr>
          <p:cNvPr id="3" name="Content Placeholder 2"/>
          <p:cNvSpPr>
            <a:spLocks noGrp="1"/>
          </p:cNvSpPr>
          <p:nvPr>
            <p:ph idx="1"/>
          </p:nvPr>
        </p:nvSpPr>
        <p:spPr>
          <a:xfrm>
            <a:off x="457200" y="1143000"/>
            <a:ext cx="8229600" cy="4983163"/>
          </a:xfrm>
        </p:spPr>
        <p:txBody>
          <a:bodyPr>
            <a:normAutofit/>
          </a:bodyPr>
          <a:lstStyle/>
          <a:p>
            <a:pPr marL="0" indent="0">
              <a:buNone/>
            </a:pPr>
            <a:r>
              <a:rPr lang="en-US" sz="2800" dirty="0" smtClean="0"/>
              <a:t>Oblique projection is a form of parallel projection in which the projectors are parallel to each other but are not perpendicular to the projection plane. Two types of oblique drawing are shown below</a:t>
            </a:r>
            <a:endParaRPr lang="en-US" sz="2800" dirty="0"/>
          </a:p>
        </p:txBody>
      </p:sp>
      <p:pic>
        <p:nvPicPr>
          <p:cNvPr id="3074" name="Picture 2"/>
          <p:cNvPicPr>
            <a:picLocks noChangeAspect="1" noChangeArrowheads="1"/>
          </p:cNvPicPr>
          <p:nvPr/>
        </p:nvPicPr>
        <p:blipFill>
          <a:blip r:embed="rId2" cstate="print"/>
          <a:srcRect/>
          <a:stretch>
            <a:fillRect/>
          </a:stretch>
        </p:blipFill>
        <p:spPr bwMode="auto">
          <a:xfrm>
            <a:off x="620662" y="2971800"/>
            <a:ext cx="8523338" cy="3311779"/>
          </a:xfrm>
          <a:prstGeom prst="rect">
            <a:avLst/>
          </a:prstGeom>
          <a:noFill/>
          <a:ln w="9525">
            <a:noFill/>
            <a:miter lim="800000"/>
            <a:headEnd/>
            <a:tailEnd/>
          </a:ln>
        </p:spPr>
      </p:pic>
      <p:sp>
        <p:nvSpPr>
          <p:cNvPr id="5" name="Left Arrow 4">
            <a:hlinkClick r:id="rId3" action="ppaction://hlinksldjump"/>
          </p:cNvPr>
          <p:cNvSpPr/>
          <p:nvPr/>
        </p:nvSpPr>
        <p:spPr>
          <a:xfrm>
            <a:off x="7772400" y="6096000"/>
            <a:ext cx="11430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Back</a:t>
            </a:r>
            <a:endParaRPr lang="en-US" sz="2400" dirty="0"/>
          </a:p>
        </p:txBody>
      </p:sp>
      <p:sp>
        <p:nvSpPr>
          <p:cNvPr id="6" name="TextBox 5"/>
          <p:cNvSpPr txBox="1"/>
          <p:nvPr/>
        </p:nvSpPr>
        <p:spPr>
          <a:xfrm>
            <a:off x="1600200" y="6248400"/>
            <a:ext cx="1828800" cy="523220"/>
          </a:xfrm>
          <a:prstGeom prst="rect">
            <a:avLst/>
          </a:prstGeom>
          <a:noFill/>
        </p:spPr>
        <p:txBody>
          <a:bodyPr wrap="square" rtlCol="0">
            <a:spAutoFit/>
          </a:bodyPr>
          <a:lstStyle/>
          <a:p>
            <a:r>
              <a:rPr lang="en-US" sz="2800" b="1" dirty="0" smtClean="0"/>
              <a:t>CAVALIER</a:t>
            </a:r>
            <a:endParaRPr lang="en-US" sz="2800" b="1" dirty="0"/>
          </a:p>
        </p:txBody>
      </p:sp>
      <p:sp>
        <p:nvSpPr>
          <p:cNvPr id="7" name="TextBox 6"/>
          <p:cNvSpPr txBox="1"/>
          <p:nvPr/>
        </p:nvSpPr>
        <p:spPr>
          <a:xfrm>
            <a:off x="6019800" y="6248400"/>
            <a:ext cx="1600200" cy="800219"/>
          </a:xfrm>
          <a:prstGeom prst="rect">
            <a:avLst/>
          </a:prstGeom>
          <a:noFill/>
        </p:spPr>
        <p:txBody>
          <a:bodyPr wrap="square" rtlCol="0">
            <a:spAutoFit/>
          </a:bodyPr>
          <a:lstStyle/>
          <a:p>
            <a:r>
              <a:rPr lang="en-US" sz="2800" b="1" dirty="0" smtClean="0"/>
              <a:t>CABINET</a:t>
            </a:r>
          </a:p>
          <a:p>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Perspective Pictorial Drawing</a:t>
            </a:r>
            <a:endParaRPr lang="en-US" dirty="0">
              <a:solidFill>
                <a:srgbClr val="00B050"/>
              </a:solidFill>
            </a:endParaRPr>
          </a:p>
        </p:txBody>
      </p:sp>
      <p:sp>
        <p:nvSpPr>
          <p:cNvPr id="3" name="Content Placeholder 2"/>
          <p:cNvSpPr>
            <a:spLocks noGrp="1"/>
          </p:cNvSpPr>
          <p:nvPr>
            <p:ph idx="1"/>
          </p:nvPr>
        </p:nvSpPr>
        <p:spPr>
          <a:xfrm>
            <a:off x="457200" y="1600201"/>
            <a:ext cx="8229600" cy="1828800"/>
          </a:xfrm>
        </p:spPr>
        <p:txBody>
          <a:bodyPr/>
          <a:lstStyle/>
          <a:p>
            <a:pPr marL="0" indent="0">
              <a:buNone/>
            </a:pPr>
            <a:r>
              <a:rPr lang="en-US" dirty="0" smtClean="0"/>
              <a:t>Watch the following Video about perspective drawing, and try to redraw the same drawing as a self study homework.</a:t>
            </a:r>
          </a:p>
          <a:p>
            <a:pPr marL="0" indent="0">
              <a:buNone/>
            </a:pPr>
            <a:endParaRPr lang="en-US" dirty="0"/>
          </a:p>
        </p:txBody>
      </p:sp>
      <p:sp>
        <p:nvSpPr>
          <p:cNvPr id="4" name="Oval 3"/>
          <p:cNvSpPr/>
          <p:nvPr/>
        </p:nvSpPr>
        <p:spPr>
          <a:xfrm>
            <a:off x="3124200" y="4343400"/>
            <a:ext cx="3352800" cy="16002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Perspective pictorial drawing </a:t>
            </a:r>
            <a:endParaRPr lang="en-US" sz="2400" dirty="0">
              <a:solidFill>
                <a:schemeClr val="tx1"/>
              </a:solidFill>
            </a:endParaRPr>
          </a:p>
        </p:txBody>
      </p:sp>
      <p:sp>
        <p:nvSpPr>
          <p:cNvPr id="5" name="Left Arrow 4">
            <a:hlinkClick r:id="rId2" action="ppaction://hlinksldjump"/>
          </p:cNvPr>
          <p:cNvSpPr/>
          <p:nvPr/>
        </p:nvSpPr>
        <p:spPr>
          <a:xfrm>
            <a:off x="7772400" y="6096000"/>
            <a:ext cx="11430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Back</a:t>
            </a:r>
            <a:endParaRPr lang="en-US" sz="24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1080</Words>
  <Application>Microsoft Office PowerPoint</Application>
  <PresentationFormat>On-screen Show (4:3)</PresentationFormat>
  <Paragraphs>113</Paragraphs>
  <Slides>40</Slides>
  <Notes>0</Notes>
  <HiddenSlides>28</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AutoCAD 2D_I</vt:lpstr>
      <vt:lpstr>Module Objectives</vt:lpstr>
      <vt:lpstr>Introduction</vt:lpstr>
      <vt:lpstr>Introduction </vt:lpstr>
      <vt:lpstr>Types of Pictorial drawing</vt:lpstr>
      <vt:lpstr>Types of Pictorial drawing</vt:lpstr>
      <vt:lpstr>Isometric Pictorial Drawing</vt:lpstr>
      <vt:lpstr>Oblique Pictorial Drawing</vt:lpstr>
      <vt:lpstr>Perspective Pictorial Drawing</vt:lpstr>
      <vt:lpstr>Slide 10</vt:lpstr>
      <vt:lpstr>Isometric drawing</vt:lpstr>
      <vt:lpstr>Isometric drawing of a cube</vt:lpstr>
      <vt:lpstr>Isometric drawing of a cube</vt:lpstr>
      <vt:lpstr>Isometric drawing of a cube</vt:lpstr>
      <vt:lpstr>Isometric drawing of a cube</vt:lpstr>
      <vt:lpstr>Isometric drawing of a cube</vt:lpstr>
      <vt:lpstr>Isometric drawing of circles and cylinders</vt:lpstr>
      <vt:lpstr>Isometric drawing of circles and cylinders</vt:lpstr>
      <vt:lpstr>Isometric drawing of circles and cylinders</vt:lpstr>
      <vt:lpstr>Isometric drawing of circles and cylinders</vt:lpstr>
      <vt:lpstr>Isometric drawing of circles and cylinders</vt:lpstr>
      <vt:lpstr>Isometric drawing of circles and cylinders</vt:lpstr>
      <vt:lpstr>Oblique drawing</vt:lpstr>
      <vt:lpstr>Oblique drawing</vt:lpstr>
      <vt:lpstr>Oblique drawing of a cube</vt:lpstr>
      <vt:lpstr>Oblique drawing of a cube</vt:lpstr>
      <vt:lpstr>Oblique drawing of a cube</vt:lpstr>
      <vt:lpstr>Oblique drawing of a cube</vt:lpstr>
      <vt:lpstr>Drawing cylinders in oblique projection</vt:lpstr>
      <vt:lpstr>Drawing cylinders in oblique projection</vt:lpstr>
      <vt:lpstr>Drawing cylinders in oblique projection</vt:lpstr>
      <vt:lpstr>Drawing cylinders in oblique projection</vt:lpstr>
      <vt:lpstr>Drawing cylinders in oblique projection</vt:lpstr>
      <vt:lpstr>Activities</vt:lpstr>
      <vt:lpstr>Activities</vt:lpstr>
      <vt:lpstr>Slide 36</vt:lpstr>
      <vt:lpstr>Slide 37</vt:lpstr>
      <vt:lpstr>Slide 38</vt:lpstr>
      <vt:lpstr>Slide 39</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AutoCAD 2D_I</dc:title>
  <dc:creator/>
  <cp:lastModifiedBy>aruna.anand</cp:lastModifiedBy>
  <cp:revision>18</cp:revision>
  <dcterms:created xsi:type="dcterms:W3CDTF">2006-08-16T00:00:00Z</dcterms:created>
  <dcterms:modified xsi:type="dcterms:W3CDTF">2012-05-01T06:22:42Z</dcterms:modified>
</cp:coreProperties>
</file>